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858EFFF7-8BE8-44D1-BF42-D5CEEC0A1FAB}" type="datetimeFigureOut">
              <a:rPr lang="es-CO" smtClean="0"/>
              <a:pPr/>
              <a:t>30/09/2013</a:t>
            </a:fld>
            <a:endParaRPr lang="es-CO"/>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CO"/>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77A676F3-EB75-4B8B-A337-215234D0B20E}"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58EFFF7-8BE8-44D1-BF42-D5CEEC0A1FAB}" type="datetimeFigureOut">
              <a:rPr lang="es-CO" smtClean="0"/>
              <a:pPr/>
              <a:t>30/09/2013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7A676F3-EB75-4B8B-A337-215234D0B20E}"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58EFFF7-8BE8-44D1-BF42-D5CEEC0A1FAB}" type="datetimeFigureOut">
              <a:rPr lang="es-CO" smtClean="0"/>
              <a:pPr/>
              <a:t>30/09/2013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7A676F3-EB75-4B8B-A337-215234D0B20E}"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58EFFF7-8BE8-44D1-BF42-D5CEEC0A1FAB}" type="datetimeFigureOut">
              <a:rPr lang="es-CO" smtClean="0"/>
              <a:pPr/>
              <a:t>30/09/2013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7A676F3-EB75-4B8B-A337-215234D0B20E}" type="slidenum">
              <a:rPr lang="es-CO" smtClean="0"/>
              <a:pPr/>
              <a:t>‹Nº›</a:t>
            </a:fld>
            <a:endParaRPr lang="es-CO"/>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858EFFF7-8BE8-44D1-BF42-D5CEEC0A1FAB}" type="datetimeFigureOut">
              <a:rPr lang="es-CO" smtClean="0"/>
              <a:pPr/>
              <a:t>30/09/2013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7A676F3-EB75-4B8B-A337-215234D0B20E}" type="slidenum">
              <a:rPr lang="es-CO" smtClean="0"/>
              <a:pPr/>
              <a:t>‹Nº›</a:t>
            </a:fld>
            <a:endParaRPr lang="es-CO"/>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58EFFF7-8BE8-44D1-BF42-D5CEEC0A1FAB}" type="datetimeFigureOut">
              <a:rPr lang="es-CO" smtClean="0"/>
              <a:pPr/>
              <a:t>30/09/2013</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77A676F3-EB75-4B8B-A337-215234D0B20E}" type="slidenum">
              <a:rPr lang="es-CO" smtClean="0"/>
              <a:pPr/>
              <a:t>‹Nº›</a:t>
            </a:fld>
            <a:endParaRPr lang="es-CO"/>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58EFFF7-8BE8-44D1-BF42-D5CEEC0A1FAB}" type="datetimeFigureOut">
              <a:rPr lang="es-CO" smtClean="0"/>
              <a:pPr/>
              <a:t>30/09/2013</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77A676F3-EB75-4B8B-A337-215234D0B20E}" type="slidenum">
              <a:rPr lang="es-CO" smtClean="0"/>
              <a:pPr/>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858EFFF7-8BE8-44D1-BF42-D5CEEC0A1FAB}" type="datetimeFigureOut">
              <a:rPr lang="es-CO" smtClean="0"/>
              <a:pPr/>
              <a:t>30/09/2013</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77A676F3-EB75-4B8B-A337-215234D0B20E}" type="slidenum">
              <a:rPr lang="es-CO" smtClean="0"/>
              <a:pPr/>
              <a:t>‹Nº›</a:t>
            </a:fld>
            <a:endParaRPr lang="es-CO"/>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858EFFF7-8BE8-44D1-BF42-D5CEEC0A1FAB}" type="datetimeFigureOut">
              <a:rPr lang="es-CO" smtClean="0"/>
              <a:pPr/>
              <a:t>30/09/2013</a:t>
            </a:fld>
            <a:endParaRPr lang="es-CO"/>
          </a:p>
        </p:txBody>
      </p:sp>
      <p:sp>
        <p:nvSpPr>
          <p:cNvPr id="3" name="2 Marcador de pie de página"/>
          <p:cNvSpPr>
            <a:spLocks noGrp="1"/>
          </p:cNvSpPr>
          <p:nvPr>
            <p:ph type="ftr" sz="quarter" idx="11"/>
          </p:nvPr>
        </p:nvSpPr>
        <p:spPr/>
        <p:txBody>
          <a:bodyPr/>
          <a:lstStyle>
            <a:extLst/>
          </a:lstStyle>
          <a:p>
            <a:endParaRPr lang="es-CO"/>
          </a:p>
        </p:txBody>
      </p:sp>
      <p:sp>
        <p:nvSpPr>
          <p:cNvPr id="4" name="3 Marcador de número de diapositiva"/>
          <p:cNvSpPr>
            <a:spLocks noGrp="1"/>
          </p:cNvSpPr>
          <p:nvPr>
            <p:ph type="sldNum" sz="quarter" idx="12"/>
          </p:nvPr>
        </p:nvSpPr>
        <p:spPr/>
        <p:txBody>
          <a:bodyPr/>
          <a:lstStyle>
            <a:extLst/>
          </a:lstStyle>
          <a:p>
            <a:fld id="{77A676F3-EB75-4B8B-A337-215234D0B20E}"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858EFFF7-8BE8-44D1-BF42-D5CEEC0A1FAB}" type="datetimeFigureOut">
              <a:rPr lang="es-CO" smtClean="0"/>
              <a:pPr/>
              <a:t>30/09/2013</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77A676F3-EB75-4B8B-A337-215234D0B20E}" type="slidenum">
              <a:rPr lang="es-CO" smtClean="0"/>
              <a:pPr/>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858EFFF7-8BE8-44D1-BF42-D5CEEC0A1FAB}" type="datetimeFigureOut">
              <a:rPr lang="es-CO" smtClean="0"/>
              <a:pPr/>
              <a:t>30/09/2013</a:t>
            </a:fld>
            <a:endParaRPr lang="es-CO"/>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CO"/>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77A676F3-EB75-4B8B-A337-215234D0B20E}" type="slidenum">
              <a:rPr lang="es-CO" smtClean="0"/>
              <a:pPr/>
              <a:t>‹Nº›</a:t>
            </a:fld>
            <a:endParaRPr lang="es-CO"/>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58EFFF7-8BE8-44D1-BF42-D5CEEC0A1FAB}" type="datetimeFigureOut">
              <a:rPr lang="es-CO" smtClean="0"/>
              <a:pPr/>
              <a:t>30/09/2013</a:t>
            </a:fld>
            <a:endParaRPr lang="es-CO"/>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CO"/>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7A676F3-EB75-4B8B-A337-215234D0B20E}"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es.wikipedia.org/wiki/P%C3%A1gina_web" TargetMode="External"/><Relationship Id="rId2" Type="http://schemas.openxmlformats.org/officeDocument/2006/relationships/hyperlink" Target="http://es.wikipedia.org/wiki/Lenguaje_de_marcado" TargetMode="External"/><Relationship Id="rId1" Type="http://schemas.openxmlformats.org/officeDocument/2006/relationships/slideLayout" Target="../slideLayouts/slideLayout2.xml"/><Relationship Id="rId4" Type="http://schemas.openxmlformats.org/officeDocument/2006/relationships/hyperlink" Target="http://es.wikipedia.org/wiki/W3C"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es.wikipedia.org/wiki/TextPad" TargetMode="External"/><Relationship Id="rId3" Type="http://schemas.openxmlformats.org/officeDocument/2006/relationships/hyperlink" Target="http://es.wikipedia.org/wiki/Gedit" TargetMode="External"/><Relationship Id="rId7" Type="http://schemas.openxmlformats.org/officeDocument/2006/relationships/hyperlink" Target="http://es.wikipedia.org/wiki/Wordpad" TargetMode="External"/><Relationship Id="rId2" Type="http://schemas.openxmlformats.org/officeDocument/2006/relationships/hyperlink" Target="http://es.wikipedia.org/wiki/Editor_de_texto" TargetMode="External"/><Relationship Id="rId1" Type="http://schemas.openxmlformats.org/officeDocument/2006/relationships/slideLayout" Target="../slideLayouts/slideLayout2.xml"/><Relationship Id="rId6" Type="http://schemas.openxmlformats.org/officeDocument/2006/relationships/hyperlink" Target="http://es.wikipedia.org/wiki/GNU_Emacs" TargetMode="External"/><Relationship Id="rId11" Type="http://schemas.openxmlformats.org/officeDocument/2006/relationships/hyperlink" Target="http://es.wikipedia.org/wiki/WYSIWYG" TargetMode="External"/><Relationship Id="rId5" Type="http://schemas.openxmlformats.org/officeDocument/2006/relationships/hyperlink" Target="http://es.wikipedia.org/wiki/Bloc_de_notas" TargetMode="External"/><Relationship Id="rId10" Type="http://schemas.openxmlformats.org/officeDocument/2006/relationships/hyperlink" Target="http://es.wikipedia.org/wiki/Notepad++" TargetMode="External"/><Relationship Id="rId4" Type="http://schemas.openxmlformats.org/officeDocument/2006/relationships/hyperlink" Target="http://es.wikipedia.org/wiki/Linux" TargetMode="External"/><Relationship Id="rId9" Type="http://schemas.openxmlformats.org/officeDocument/2006/relationships/hyperlink" Target="http://es.wikipedia.org/wiki/Vi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928926" y="2214554"/>
            <a:ext cx="3023344" cy="1470025"/>
          </a:xfrm>
        </p:spPr>
        <p:txBody>
          <a:bodyPr>
            <a:noAutofit/>
          </a:bodyPr>
          <a:lstStyle/>
          <a:p>
            <a:r>
              <a:rPr lang="es-CO" sz="6600" dirty="0" smtClean="0"/>
              <a:t>HTML</a:t>
            </a:r>
            <a:endParaRPr lang="es-CO" sz="6600" dirty="0"/>
          </a:p>
        </p:txBody>
      </p:sp>
    </p:spTree>
    <p:extLst>
      <p:ext uri="{BB962C8B-B14F-4D97-AF65-F5344CB8AC3E}">
        <p14:creationId xmlns:p14="http://schemas.microsoft.com/office/powerpoint/2010/main" xmlns="" val="4106261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77500" lnSpcReduction="20000"/>
          </a:bodyPr>
          <a:lstStyle/>
          <a:p>
            <a:pPr marL="64008" indent="0">
              <a:buNone/>
            </a:pPr>
            <a:r>
              <a:rPr lang="es-CO" b="1" dirty="0"/>
              <a:t>HTML</a:t>
            </a:r>
            <a:r>
              <a:rPr lang="es-CO" dirty="0"/>
              <a:t>, siglas de </a:t>
            </a:r>
            <a:r>
              <a:rPr lang="es-CO" b="1" i="1" dirty="0" err="1"/>
              <a:t>HyperText</a:t>
            </a:r>
            <a:r>
              <a:rPr lang="es-CO" b="1" i="1" dirty="0"/>
              <a:t> </a:t>
            </a:r>
            <a:r>
              <a:rPr lang="es-CO" b="1" i="1" dirty="0" err="1"/>
              <a:t>Markup</a:t>
            </a:r>
            <a:r>
              <a:rPr lang="es-CO" b="1" i="1" dirty="0"/>
              <a:t> </a:t>
            </a:r>
            <a:r>
              <a:rPr lang="es-CO" b="1" i="1" dirty="0" err="1"/>
              <a:t>Language</a:t>
            </a:r>
            <a:r>
              <a:rPr lang="es-CO" dirty="0"/>
              <a:t> («lenguaje de marcado </a:t>
            </a:r>
            <a:r>
              <a:rPr lang="es-CO" dirty="0" err="1"/>
              <a:t>hipertextual</a:t>
            </a:r>
            <a:r>
              <a:rPr lang="es-CO" dirty="0"/>
              <a:t>»), hace referencia al </a:t>
            </a:r>
            <a:r>
              <a:rPr lang="es-CO" dirty="0">
                <a:hlinkClick r:id="rId2" tooltip="Lenguaje de marcado"/>
              </a:rPr>
              <a:t>lenguaje de marcado</a:t>
            </a:r>
            <a:r>
              <a:rPr lang="es-CO" dirty="0"/>
              <a:t> para la elaboración de </a:t>
            </a:r>
            <a:r>
              <a:rPr lang="es-CO" dirty="0">
                <a:hlinkClick r:id="rId3" tooltip="Página web"/>
              </a:rPr>
              <a:t>páginas web</a:t>
            </a:r>
            <a:r>
              <a:rPr lang="es-CO" dirty="0"/>
              <a:t>. Es un estándar que, en sus diferentes versiones, define una estructura básica y un código (denominado código HTML) para la definición de contenido de una página web, como texto, imágenes, etc. Es un estándar a cargo de la </a:t>
            </a:r>
            <a:r>
              <a:rPr lang="es-CO" dirty="0">
                <a:hlinkClick r:id="rId4" tooltip="W3C"/>
              </a:rPr>
              <a:t>W3C</a:t>
            </a:r>
            <a:r>
              <a:rPr lang="es-CO" dirty="0"/>
              <a:t>, organización dedicada a la estandarización de casi todas las tecnologías ligadas a la web, sobre todo en lo referente a su escritura e interpretación.</a:t>
            </a:r>
          </a:p>
          <a:p>
            <a:pPr marL="64008" indent="0">
              <a:buNone/>
            </a:pPr>
            <a:r>
              <a:rPr lang="es-CO" dirty="0"/>
              <a:t>El lenguaje HTML basa su filosofía de desarrollo en la </a:t>
            </a:r>
            <a:r>
              <a:rPr lang="es-CO" dirty="0" err="1"/>
              <a:t>referenciación</a:t>
            </a:r>
            <a:r>
              <a:rPr lang="es-CO" dirty="0"/>
              <a:t>. Para añadir un elemento externo a la página (imagen, vídeo, script, etc.), este no se incrusta directamente en el código de la página, sino que se hace una referencia a la ubicación de dicho elemento mediante texto. </a:t>
            </a:r>
          </a:p>
          <a:p>
            <a:endParaRPr lang="es-CO" dirty="0"/>
          </a:p>
        </p:txBody>
      </p:sp>
      <p:sp>
        <p:nvSpPr>
          <p:cNvPr id="2" name="1 Título"/>
          <p:cNvSpPr>
            <a:spLocks noGrp="1"/>
          </p:cNvSpPr>
          <p:nvPr>
            <p:ph type="title"/>
          </p:nvPr>
        </p:nvSpPr>
        <p:spPr/>
        <p:txBody>
          <a:bodyPr/>
          <a:lstStyle/>
          <a:p>
            <a:pPr algn="ctr"/>
            <a:r>
              <a:rPr lang="es-ES" dirty="0" smtClean="0">
                <a:effectLst/>
              </a:rPr>
              <a:t>HTML</a:t>
            </a:r>
            <a:endParaRPr lang="es-CO" dirty="0"/>
          </a:p>
        </p:txBody>
      </p:sp>
    </p:spTree>
    <p:extLst>
      <p:ext uri="{BB962C8B-B14F-4D97-AF65-F5344CB8AC3E}">
        <p14:creationId xmlns:p14="http://schemas.microsoft.com/office/powerpoint/2010/main" xmlns="" val="1176297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a:effectLst/>
              </a:rPr>
              <a:t>Códigos HTML básicos</a:t>
            </a:r>
            <a:br>
              <a:rPr lang="es-CO" dirty="0">
                <a:effectLst/>
              </a:rPr>
            </a:br>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691680" y="1556792"/>
            <a:ext cx="5821238" cy="461818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04551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77500" lnSpcReduction="20000"/>
          </a:bodyPr>
          <a:lstStyle/>
          <a:p>
            <a:pPr marL="64008" indent="0">
              <a:buNone/>
            </a:pPr>
            <a:r>
              <a:rPr lang="es-CO" dirty="0"/>
              <a:t>El lenguaje HTML puede ser creado y editado con cualquier </a:t>
            </a:r>
            <a:r>
              <a:rPr lang="es-CO" dirty="0">
                <a:hlinkClick r:id="rId2" tooltip="Editor de texto"/>
              </a:rPr>
              <a:t>editor de textos</a:t>
            </a:r>
            <a:r>
              <a:rPr lang="es-CO" dirty="0"/>
              <a:t> básico, como puede ser </a:t>
            </a:r>
            <a:r>
              <a:rPr lang="es-CO" dirty="0" err="1">
                <a:hlinkClick r:id="rId3" tooltip="Gedit"/>
              </a:rPr>
              <a:t>Gedit</a:t>
            </a:r>
            <a:r>
              <a:rPr lang="es-CO" dirty="0"/>
              <a:t> en </a:t>
            </a:r>
            <a:r>
              <a:rPr lang="es-CO" dirty="0">
                <a:hlinkClick r:id="rId4" tooltip="Linux"/>
              </a:rPr>
              <a:t>Linux</a:t>
            </a:r>
            <a:r>
              <a:rPr lang="es-CO" dirty="0"/>
              <a:t>, el </a:t>
            </a:r>
            <a:r>
              <a:rPr lang="es-CO" dirty="0">
                <a:hlinkClick r:id="rId5" tooltip="Bloc de notas"/>
              </a:rPr>
              <a:t>Bloc de notas</a:t>
            </a:r>
            <a:r>
              <a:rPr lang="es-CO" dirty="0"/>
              <a:t> de Windows, o cualquier otro editor que admita texto sin formato como </a:t>
            </a:r>
            <a:r>
              <a:rPr lang="es-CO" dirty="0">
                <a:hlinkClick r:id="rId6" tooltip="GNU Emacs"/>
              </a:rPr>
              <a:t>GNU </a:t>
            </a:r>
            <a:r>
              <a:rPr lang="es-CO" dirty="0" err="1">
                <a:hlinkClick r:id="rId6" tooltip="GNU Emacs"/>
              </a:rPr>
              <a:t>Emacs</a:t>
            </a:r>
            <a:r>
              <a:rPr lang="es-CO" dirty="0"/>
              <a:t>, </a:t>
            </a:r>
            <a:r>
              <a:rPr lang="es-CO" dirty="0">
                <a:hlinkClick r:id="rId7" tooltip="Wordpad"/>
              </a:rPr>
              <a:t>Microsoft </a:t>
            </a:r>
            <a:r>
              <a:rPr lang="es-CO" dirty="0" err="1">
                <a:hlinkClick r:id="rId7" tooltip="Wordpad"/>
              </a:rPr>
              <a:t>Wordpad</a:t>
            </a:r>
            <a:r>
              <a:rPr lang="es-CO" dirty="0"/>
              <a:t>, </a:t>
            </a:r>
            <a:r>
              <a:rPr lang="es-CO" dirty="0" err="1">
                <a:hlinkClick r:id="rId8" tooltip="TextPad"/>
              </a:rPr>
              <a:t>TextPad</a:t>
            </a:r>
            <a:r>
              <a:rPr lang="es-CO" dirty="0"/>
              <a:t>, </a:t>
            </a:r>
            <a:r>
              <a:rPr lang="es-CO" dirty="0" err="1">
                <a:hlinkClick r:id="rId9" tooltip="Vim"/>
              </a:rPr>
              <a:t>Vim</a:t>
            </a:r>
            <a:r>
              <a:rPr lang="es-CO" dirty="0"/>
              <a:t>, </a:t>
            </a:r>
            <a:r>
              <a:rPr lang="es-CO" dirty="0" err="1">
                <a:hlinkClick r:id="rId10" tooltip="Notepad++"/>
              </a:rPr>
              <a:t>Notepad</a:t>
            </a:r>
            <a:r>
              <a:rPr lang="es-CO" dirty="0">
                <a:hlinkClick r:id="rId10" tooltip="Notepad++"/>
              </a:rPr>
              <a:t>++</a:t>
            </a:r>
            <a:r>
              <a:rPr lang="es-CO" dirty="0"/>
              <a:t>, entre otros.</a:t>
            </a:r>
          </a:p>
          <a:p>
            <a:pPr marL="64008" indent="0">
              <a:buNone/>
            </a:pPr>
            <a:r>
              <a:rPr lang="es-CO" dirty="0"/>
              <a:t>Existen, además, otros editores para la realización de sitios web con características </a:t>
            </a:r>
            <a:r>
              <a:rPr lang="es-CO" dirty="0">
                <a:hlinkClick r:id="rId11" tooltip="WYSIWYG"/>
              </a:rPr>
              <a:t>WYSIWYG</a:t>
            </a:r>
            <a:r>
              <a:rPr lang="es-CO" dirty="0"/>
              <a:t> (</a:t>
            </a:r>
            <a:r>
              <a:rPr lang="es-CO" i="1" dirty="0" err="1"/>
              <a:t>What</a:t>
            </a:r>
            <a:r>
              <a:rPr lang="es-CO" i="1" dirty="0"/>
              <a:t> </a:t>
            </a:r>
            <a:r>
              <a:rPr lang="es-CO" i="1" dirty="0" err="1"/>
              <a:t>You</a:t>
            </a:r>
            <a:r>
              <a:rPr lang="es-CO" i="1" dirty="0"/>
              <a:t> </a:t>
            </a:r>
            <a:r>
              <a:rPr lang="es-CO" i="1" dirty="0" err="1"/>
              <a:t>See</a:t>
            </a:r>
            <a:r>
              <a:rPr lang="es-CO" i="1" dirty="0"/>
              <a:t> </a:t>
            </a:r>
            <a:r>
              <a:rPr lang="es-CO" i="1" dirty="0" err="1"/>
              <a:t>Is</a:t>
            </a:r>
            <a:r>
              <a:rPr lang="es-CO" i="1" dirty="0"/>
              <a:t> </a:t>
            </a:r>
            <a:r>
              <a:rPr lang="es-CO" i="1" dirty="0" err="1"/>
              <a:t>What</a:t>
            </a:r>
            <a:r>
              <a:rPr lang="es-CO" i="1" dirty="0"/>
              <a:t> </a:t>
            </a:r>
            <a:r>
              <a:rPr lang="es-CO" i="1" dirty="0" err="1"/>
              <a:t>You</a:t>
            </a:r>
            <a:r>
              <a:rPr lang="es-CO" i="1" dirty="0"/>
              <a:t> </a:t>
            </a:r>
            <a:r>
              <a:rPr lang="es-CO" i="1" dirty="0" err="1"/>
              <a:t>Get</a:t>
            </a:r>
            <a:r>
              <a:rPr lang="es-CO" dirty="0"/>
              <a:t>, o en español: «lo que ves es lo que obtienes»). Estos editores permiten ver el resultado de lo que se está editando en tiempo real, a medida que se va desarrollando el documento. Ahora bien, esto no significa una manera distinta de realizar sitios web, sino que una forma un tanto más simple, ya que estos programas, además de tener la opción de trabajar con la vista preliminar, tiene su propia sección HTML, la cual va generando todo el código a medida que se va trabajando. </a:t>
            </a:r>
          </a:p>
          <a:p>
            <a:pPr marL="64008" indent="0">
              <a:buNone/>
            </a:pPr>
            <a:endParaRPr lang="es-CO" dirty="0"/>
          </a:p>
        </p:txBody>
      </p:sp>
      <p:sp>
        <p:nvSpPr>
          <p:cNvPr id="2" name="1 Título"/>
          <p:cNvSpPr>
            <a:spLocks noGrp="1"/>
          </p:cNvSpPr>
          <p:nvPr>
            <p:ph type="title"/>
          </p:nvPr>
        </p:nvSpPr>
        <p:spPr/>
        <p:txBody>
          <a:bodyPr>
            <a:normAutofit fontScale="90000"/>
          </a:bodyPr>
          <a:lstStyle/>
          <a:p>
            <a:r>
              <a:rPr lang="es-CO" dirty="0">
                <a:effectLst/>
              </a:rPr>
              <a:t>Nociones básicas de HTML</a:t>
            </a:r>
            <a:br>
              <a:rPr lang="es-CO" dirty="0">
                <a:effectLst/>
              </a:rPr>
            </a:br>
            <a:endParaRPr lang="es-CO" dirty="0"/>
          </a:p>
        </p:txBody>
      </p:sp>
    </p:spTree>
    <p:extLst>
      <p:ext uri="{BB962C8B-B14F-4D97-AF65-F5344CB8AC3E}">
        <p14:creationId xmlns:p14="http://schemas.microsoft.com/office/powerpoint/2010/main" xmlns="" val="232990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77500" lnSpcReduction="20000"/>
          </a:bodyPr>
          <a:lstStyle/>
          <a:p>
            <a:pPr marL="64008" indent="0">
              <a:buNone/>
            </a:pPr>
            <a:r>
              <a:rPr lang="es-CO" dirty="0"/>
              <a:t>Los caracteres especiales como signo de puntuación, letras con tilde o diéresis o símbolos de escritura del lenguaje se deben convertir en entidad HTML para mostrarse en un navegador. La siguiente es una lista de caracteres españoles y su correspondiente entidad HTML</a:t>
            </a:r>
            <a:r>
              <a:rPr lang="es-CO" dirty="0" smtClean="0"/>
              <a:t>:</a:t>
            </a:r>
          </a:p>
          <a:p>
            <a:pPr marL="64008" indent="0">
              <a:buNone/>
            </a:pPr>
            <a:r>
              <a:rPr lang="es-CO" dirty="0"/>
              <a:t>Carácter	Entidad HTML	Carácter	Entidad HTML</a:t>
            </a:r>
          </a:p>
          <a:p>
            <a:pPr marL="64008" indent="0">
              <a:buNone/>
            </a:pPr>
            <a:r>
              <a:rPr lang="es-CO" dirty="0"/>
              <a:t>á	&amp;</a:t>
            </a:r>
            <a:r>
              <a:rPr lang="es-CO" dirty="0" err="1"/>
              <a:t>aacute</a:t>
            </a:r>
            <a:r>
              <a:rPr lang="es-CO" dirty="0"/>
              <a:t>;	Á	&amp;</a:t>
            </a:r>
            <a:r>
              <a:rPr lang="es-CO" dirty="0" err="1"/>
              <a:t>Aacute</a:t>
            </a:r>
            <a:r>
              <a:rPr lang="es-CO" dirty="0"/>
              <a:t>;</a:t>
            </a:r>
          </a:p>
          <a:p>
            <a:pPr marL="64008" indent="0">
              <a:buNone/>
            </a:pPr>
            <a:r>
              <a:rPr lang="es-CO" dirty="0"/>
              <a:t>é	&amp;</a:t>
            </a:r>
            <a:r>
              <a:rPr lang="es-CO" dirty="0" err="1"/>
              <a:t>eacute</a:t>
            </a:r>
            <a:r>
              <a:rPr lang="es-CO" dirty="0"/>
              <a:t>;	É	&amp;</a:t>
            </a:r>
            <a:r>
              <a:rPr lang="es-CO" dirty="0" err="1"/>
              <a:t>Eacute</a:t>
            </a:r>
            <a:r>
              <a:rPr lang="es-CO" dirty="0"/>
              <a:t>;</a:t>
            </a:r>
          </a:p>
          <a:p>
            <a:pPr marL="64008" indent="0">
              <a:buNone/>
            </a:pPr>
            <a:r>
              <a:rPr lang="es-CO" dirty="0"/>
              <a:t>í	&amp;</a:t>
            </a:r>
            <a:r>
              <a:rPr lang="es-CO" dirty="0" err="1"/>
              <a:t>iacute</a:t>
            </a:r>
            <a:r>
              <a:rPr lang="es-CO" dirty="0"/>
              <a:t>;	Í	&amp;</a:t>
            </a:r>
            <a:r>
              <a:rPr lang="es-CO" dirty="0" err="1"/>
              <a:t>Iacute</a:t>
            </a:r>
            <a:r>
              <a:rPr lang="es-CO" dirty="0"/>
              <a:t>;</a:t>
            </a:r>
          </a:p>
          <a:p>
            <a:pPr marL="64008" indent="0">
              <a:buNone/>
            </a:pPr>
            <a:r>
              <a:rPr lang="es-CO" dirty="0"/>
              <a:t>ó	&amp;</a:t>
            </a:r>
            <a:r>
              <a:rPr lang="es-CO" dirty="0" err="1"/>
              <a:t>oacute</a:t>
            </a:r>
            <a:r>
              <a:rPr lang="es-CO" dirty="0"/>
              <a:t>;	Ó	&amp;</a:t>
            </a:r>
            <a:r>
              <a:rPr lang="es-CO" dirty="0" err="1"/>
              <a:t>Oacute</a:t>
            </a:r>
            <a:r>
              <a:rPr lang="es-CO" dirty="0"/>
              <a:t>;</a:t>
            </a:r>
          </a:p>
          <a:p>
            <a:pPr marL="64008" indent="0">
              <a:buNone/>
            </a:pPr>
            <a:r>
              <a:rPr lang="es-CO" dirty="0"/>
              <a:t>ú	&amp;</a:t>
            </a:r>
            <a:r>
              <a:rPr lang="es-CO" dirty="0" err="1"/>
              <a:t>uacute</a:t>
            </a:r>
            <a:r>
              <a:rPr lang="es-CO" dirty="0"/>
              <a:t>;	Ú	&amp;</a:t>
            </a:r>
            <a:r>
              <a:rPr lang="es-CO" dirty="0" err="1"/>
              <a:t>Uacute</a:t>
            </a:r>
            <a:r>
              <a:rPr lang="es-CO" dirty="0"/>
              <a:t>;</a:t>
            </a:r>
          </a:p>
          <a:p>
            <a:pPr marL="64008" indent="0">
              <a:buNone/>
            </a:pPr>
            <a:r>
              <a:rPr lang="es-CO" dirty="0"/>
              <a:t>ü	&amp;</a:t>
            </a:r>
            <a:r>
              <a:rPr lang="es-CO" dirty="0" err="1"/>
              <a:t>uuml</a:t>
            </a:r>
            <a:r>
              <a:rPr lang="es-CO" dirty="0"/>
              <a:t>;	Ü	&amp;</a:t>
            </a:r>
            <a:r>
              <a:rPr lang="es-CO" dirty="0" err="1"/>
              <a:t>Uuml</a:t>
            </a:r>
            <a:r>
              <a:rPr lang="es-CO" dirty="0"/>
              <a:t>;</a:t>
            </a:r>
          </a:p>
          <a:p>
            <a:pPr marL="64008" indent="0">
              <a:buNone/>
            </a:pPr>
            <a:r>
              <a:rPr lang="es-CO" dirty="0"/>
              <a:t>ñ	&amp;</a:t>
            </a:r>
            <a:r>
              <a:rPr lang="es-CO" dirty="0" err="1"/>
              <a:t>ntilde</a:t>
            </a:r>
            <a:r>
              <a:rPr lang="es-CO" dirty="0"/>
              <a:t>;	Ñ	&amp;</a:t>
            </a:r>
            <a:r>
              <a:rPr lang="es-CO" dirty="0" err="1"/>
              <a:t>Ntilde</a:t>
            </a:r>
            <a:r>
              <a:rPr lang="es-CO" dirty="0"/>
              <a:t>;</a:t>
            </a:r>
          </a:p>
          <a:p>
            <a:pPr marL="64008" indent="0">
              <a:buNone/>
            </a:pPr>
            <a:r>
              <a:rPr lang="es-CO" dirty="0"/>
              <a:t>¡	&amp;</a:t>
            </a:r>
            <a:r>
              <a:rPr lang="es-CO" dirty="0" err="1"/>
              <a:t>iexcl</a:t>
            </a:r>
            <a:r>
              <a:rPr lang="es-CO" dirty="0"/>
              <a:t>;	¿	&amp;</a:t>
            </a:r>
            <a:r>
              <a:rPr lang="es-CO" dirty="0" err="1"/>
              <a:t>iquest</a:t>
            </a:r>
            <a:r>
              <a:rPr lang="es-CO" dirty="0"/>
              <a:t>;</a:t>
            </a:r>
          </a:p>
          <a:p>
            <a:pPr marL="64008" indent="0">
              <a:buNone/>
            </a:pPr>
            <a:endParaRPr lang="es-CO" dirty="0"/>
          </a:p>
          <a:p>
            <a:pPr marL="64008" indent="0">
              <a:buNone/>
            </a:pPr>
            <a:endParaRPr lang="es-CO" dirty="0"/>
          </a:p>
        </p:txBody>
      </p:sp>
      <p:sp>
        <p:nvSpPr>
          <p:cNvPr id="2" name="1 Título"/>
          <p:cNvSpPr>
            <a:spLocks noGrp="1"/>
          </p:cNvSpPr>
          <p:nvPr>
            <p:ph type="title"/>
          </p:nvPr>
        </p:nvSpPr>
        <p:spPr/>
        <p:txBody>
          <a:bodyPr>
            <a:normAutofit fontScale="90000"/>
          </a:bodyPr>
          <a:lstStyle/>
          <a:p>
            <a:r>
              <a:rPr lang="es-CO" dirty="0">
                <a:effectLst/>
              </a:rPr>
              <a:t>Entidades HTML</a:t>
            </a:r>
            <a:br>
              <a:rPr lang="es-CO" dirty="0">
                <a:effectLst/>
              </a:rPr>
            </a:br>
            <a:endParaRPr lang="es-CO" dirty="0"/>
          </a:p>
        </p:txBody>
      </p:sp>
    </p:spTree>
    <p:extLst>
      <p:ext uri="{BB962C8B-B14F-4D97-AF65-F5344CB8AC3E}">
        <p14:creationId xmlns:p14="http://schemas.microsoft.com/office/powerpoint/2010/main" xmlns="" val="27298454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TotalTime>
  <Words>71</Words>
  <Application>Microsoft Office PowerPoint</Application>
  <PresentationFormat>Presentación en pantalla (4:3)</PresentationFormat>
  <Paragraphs>19</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Concurrencia</vt:lpstr>
      <vt:lpstr>HTML</vt:lpstr>
      <vt:lpstr>HTML</vt:lpstr>
      <vt:lpstr>Códigos HTML básicos </vt:lpstr>
      <vt:lpstr>Nociones básicas de HTML </vt:lpstr>
      <vt:lpstr>Entidades HTML </vt:lpstr>
    </vt:vector>
  </TitlesOfParts>
  <Company>Luffi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Luffi</dc:creator>
  <cp:lastModifiedBy>ccdie</cp:lastModifiedBy>
  <cp:revision>4</cp:revision>
  <dcterms:created xsi:type="dcterms:W3CDTF">2013-09-27T20:20:35Z</dcterms:created>
  <dcterms:modified xsi:type="dcterms:W3CDTF">2013-09-30T14:32:23Z</dcterms:modified>
</cp:coreProperties>
</file>